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7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6558EA4C-91A9-464C-99EC-064F28A52311}" type="datetimeFigureOut">
              <a:rPr lang="ru-RU" smtClean="0"/>
              <a:pPr/>
              <a:t>18.11.2017</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3076ED6C-834D-4EF9-829E-154F372EE417}"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558EA4C-91A9-464C-99EC-064F28A52311}" type="datetimeFigureOut">
              <a:rPr lang="ru-RU" smtClean="0"/>
              <a:pPr/>
              <a:t>18.11.2017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076ED6C-834D-4EF9-829E-154F372EE41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558EA4C-91A9-464C-99EC-064F28A52311}" type="datetimeFigureOut">
              <a:rPr lang="ru-RU" smtClean="0"/>
              <a:pPr/>
              <a:t>18.11.2017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076ED6C-834D-4EF9-829E-154F372EE41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6558EA4C-91A9-464C-99EC-064F28A52311}" type="datetimeFigureOut">
              <a:rPr lang="ru-RU" smtClean="0"/>
              <a:pPr/>
              <a:t>18.11.2017</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3076ED6C-834D-4EF9-829E-154F372EE41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6558EA4C-91A9-464C-99EC-064F28A52311}" type="datetimeFigureOut">
              <a:rPr lang="ru-RU" smtClean="0"/>
              <a:pPr/>
              <a:t>18.11.2017</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3076ED6C-834D-4EF9-829E-154F372EE417}"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6558EA4C-91A9-464C-99EC-064F28A52311}" type="datetimeFigureOut">
              <a:rPr lang="ru-RU" smtClean="0"/>
              <a:pPr/>
              <a:t>18.11.2017</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3076ED6C-834D-4EF9-829E-154F372EE41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6558EA4C-91A9-464C-99EC-064F28A52311}" type="datetimeFigureOut">
              <a:rPr lang="ru-RU" smtClean="0"/>
              <a:pPr/>
              <a:t>18.11.2017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3076ED6C-834D-4EF9-829E-154F372EE417}"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6558EA4C-91A9-464C-99EC-064F28A52311}" type="datetimeFigureOut">
              <a:rPr lang="ru-RU" smtClean="0"/>
              <a:pPr/>
              <a:t>18.11.2017</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076ED6C-834D-4EF9-829E-154F372EE41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6558EA4C-91A9-464C-99EC-064F28A52311}" type="datetimeFigureOut">
              <a:rPr lang="ru-RU" smtClean="0"/>
              <a:pPr/>
              <a:t>18.11.2017</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076ED6C-834D-4EF9-829E-154F372EE41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6558EA4C-91A9-464C-99EC-064F28A52311}" type="datetimeFigureOut">
              <a:rPr lang="ru-RU" smtClean="0"/>
              <a:pPr/>
              <a:t>18.11.2017</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076ED6C-834D-4EF9-829E-154F372EE41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6558EA4C-91A9-464C-99EC-064F28A52311}" type="datetimeFigureOut">
              <a:rPr lang="ru-RU" smtClean="0"/>
              <a:pPr/>
              <a:t>18.11.2017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3076ED6C-834D-4EF9-829E-154F372EE417}"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6558EA4C-91A9-464C-99EC-064F28A52311}" type="datetimeFigureOut">
              <a:rPr lang="ru-RU" smtClean="0"/>
              <a:pPr/>
              <a:t>18.11.2017</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3076ED6C-834D-4EF9-829E-154F372EE417}"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476672"/>
            <a:ext cx="7772400" cy="2835746"/>
          </a:xfrm>
        </p:spPr>
        <p:txBody>
          <a:bodyPr>
            <a:normAutofit fontScale="90000"/>
          </a:bodyPr>
          <a:lstStyle/>
          <a:p>
            <a:r>
              <a:rPr lang="ru-RU" sz="2700" b="1" dirty="0">
                <a:solidFill>
                  <a:srgbClr val="7030A0"/>
                </a:solidFill>
                <a:cs typeface="AngsanaUPC" pitchFamily="18" charset="-34"/>
              </a:rPr>
              <a:t/>
            </a:r>
            <a:br>
              <a:rPr lang="ru-RU" sz="2700" b="1" dirty="0">
                <a:solidFill>
                  <a:srgbClr val="7030A0"/>
                </a:solidFill>
                <a:cs typeface="AngsanaUPC" pitchFamily="18" charset="-34"/>
              </a:rPr>
            </a:br>
            <a:r>
              <a:rPr lang="ru-RU" sz="3600" b="1" dirty="0" smtClean="0">
                <a:solidFill>
                  <a:srgbClr val="7030A0"/>
                </a:solidFill>
                <a:cs typeface="AngsanaUPC" pitchFamily="18" charset="-34"/>
              </a:rPr>
              <a:t>Семинар </a:t>
            </a:r>
            <a:r>
              <a:rPr lang="ru-RU" sz="3600" b="1" dirty="0">
                <a:solidFill>
                  <a:srgbClr val="7030A0"/>
                </a:solidFill>
                <a:cs typeface="AngsanaUPC" pitchFamily="18" charset="-34"/>
              </a:rPr>
              <a:t>– практикум </a:t>
            </a:r>
            <a:r>
              <a:rPr lang="ru-RU" sz="3600" b="1" dirty="0" smtClean="0">
                <a:solidFill>
                  <a:srgbClr val="7030A0"/>
                </a:solidFill>
                <a:cs typeface="AngsanaUPC" pitchFamily="18" charset="-34"/>
              </a:rPr>
              <a:t/>
            </a:r>
            <a:br>
              <a:rPr lang="ru-RU" sz="3600" b="1" dirty="0" smtClean="0">
                <a:solidFill>
                  <a:srgbClr val="7030A0"/>
                </a:solidFill>
                <a:cs typeface="AngsanaUPC" pitchFamily="18" charset="-34"/>
              </a:rPr>
            </a:br>
            <a:r>
              <a:rPr lang="ru-RU" sz="3600" b="1" dirty="0" smtClean="0">
                <a:solidFill>
                  <a:srgbClr val="FF0000"/>
                </a:solidFill>
                <a:cs typeface="AngsanaUPC" pitchFamily="18" charset="-34"/>
              </a:rPr>
              <a:t>«Использование инновационных образовательных технологий в работе с детьми с ОВЗ».</a:t>
            </a:r>
            <a:r>
              <a:rPr lang="ru-RU" sz="6700" dirty="0"/>
              <a:t/>
            </a:r>
            <a:br>
              <a:rPr lang="ru-RU" sz="6700" dirty="0"/>
            </a:br>
            <a:endParaRPr lang="ru-RU" dirty="0"/>
          </a:p>
        </p:txBody>
      </p:sp>
      <p:sp>
        <p:nvSpPr>
          <p:cNvPr id="23554" name="AutoShape 2" descr="https://ds04.infourok.ru/uploads/ex/0e72/000abcd1-bf4acff6/hello_html_m27625016.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6" name="Рисунок 5" descr="555.jpg"/>
          <p:cNvPicPr>
            <a:picLocks noChangeAspect="1"/>
          </p:cNvPicPr>
          <p:nvPr/>
        </p:nvPicPr>
        <p:blipFill>
          <a:blip r:embed="rId2" cstate="print"/>
          <a:stretch>
            <a:fillRect/>
          </a:stretch>
        </p:blipFill>
        <p:spPr>
          <a:xfrm>
            <a:off x="3923928" y="3159192"/>
            <a:ext cx="4709659" cy="3239103"/>
          </a:xfrm>
          <a:prstGeom prst="rect">
            <a:avLst/>
          </a:prstGeom>
          <a:ln w="57150">
            <a:solidFill>
              <a:srgbClr val="0070C0"/>
            </a:solid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орт гимн-2.jpg"/>
          <p:cNvPicPr>
            <a:picLocks noGrp="1" noChangeAspect="1"/>
          </p:cNvPicPr>
          <p:nvPr>
            <p:ph idx="1"/>
          </p:nvPr>
        </p:nvPicPr>
        <p:blipFill>
          <a:blip r:embed="rId2" cstate="print"/>
          <a:stretch>
            <a:fillRect/>
          </a:stretch>
        </p:blipFill>
        <p:spPr>
          <a:xfrm>
            <a:off x="4825654" y="3933056"/>
            <a:ext cx="3778794" cy="2592288"/>
          </a:xfrm>
        </p:spPr>
      </p:pic>
      <p:pic>
        <p:nvPicPr>
          <p:cNvPr id="5" name="Рисунок 4" descr="гшимн ортопед.jpg"/>
          <p:cNvPicPr>
            <a:picLocks noChangeAspect="1"/>
          </p:cNvPicPr>
          <p:nvPr/>
        </p:nvPicPr>
        <p:blipFill>
          <a:blip r:embed="rId3" cstate="print"/>
          <a:stretch>
            <a:fillRect/>
          </a:stretch>
        </p:blipFill>
        <p:spPr>
          <a:xfrm>
            <a:off x="107504" y="116632"/>
            <a:ext cx="5256584" cy="388843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гимгастика для глаз.jpeg"/>
          <p:cNvPicPr>
            <a:picLocks noGrp="1" noChangeAspect="1"/>
          </p:cNvPicPr>
          <p:nvPr>
            <p:ph idx="1"/>
          </p:nvPr>
        </p:nvPicPr>
        <p:blipFill>
          <a:blip r:embed="rId2" cstate="print"/>
          <a:stretch>
            <a:fillRect/>
          </a:stretch>
        </p:blipFill>
        <p:spPr>
          <a:xfrm>
            <a:off x="395536" y="332657"/>
            <a:ext cx="4704523" cy="3528392"/>
          </a:xfrm>
        </p:spPr>
      </p:pic>
      <p:pic>
        <p:nvPicPr>
          <p:cNvPr id="5" name="Рисунок 4" descr="глаза-2.jpg"/>
          <p:cNvPicPr>
            <a:picLocks noChangeAspect="1"/>
          </p:cNvPicPr>
          <p:nvPr/>
        </p:nvPicPr>
        <p:blipFill>
          <a:blip r:embed="rId3" cstate="print"/>
          <a:stretch>
            <a:fillRect/>
          </a:stretch>
        </p:blipFill>
        <p:spPr>
          <a:xfrm>
            <a:off x="5220072" y="3717032"/>
            <a:ext cx="3524250" cy="273595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dirty="0" smtClean="0">
                <a:solidFill>
                  <a:srgbClr val="FF0000"/>
                </a:solidFill>
              </a:rPr>
              <a:t>Сказочная имидж-терапия</a:t>
            </a:r>
            <a:r>
              <a:rPr lang="ru-RU" sz="2400" dirty="0" smtClean="0">
                <a:solidFill>
                  <a:srgbClr val="FF0000"/>
                </a:solidFill>
              </a:rPr>
              <a:t/>
            </a:r>
            <a:br>
              <a:rPr lang="ru-RU" sz="2400" dirty="0" smtClean="0">
                <a:solidFill>
                  <a:srgbClr val="FF0000"/>
                </a:solidFill>
              </a:rPr>
            </a:br>
            <a:endParaRPr lang="ru-RU" sz="2400" dirty="0">
              <a:solidFill>
                <a:srgbClr val="FF0000"/>
              </a:solidFill>
            </a:endParaRPr>
          </a:p>
        </p:txBody>
      </p:sp>
      <p:sp>
        <p:nvSpPr>
          <p:cNvPr id="3" name="Содержимое 2"/>
          <p:cNvSpPr>
            <a:spLocks noGrp="1"/>
          </p:cNvSpPr>
          <p:nvPr>
            <p:ph idx="1"/>
          </p:nvPr>
        </p:nvSpPr>
        <p:spPr>
          <a:xfrm>
            <a:off x="395536" y="1196752"/>
            <a:ext cx="8596064" cy="4883373"/>
          </a:xfrm>
        </p:spPr>
        <p:txBody>
          <a:bodyPr>
            <a:normAutofit/>
          </a:bodyPr>
          <a:lstStyle/>
          <a:p>
            <a:r>
              <a:rPr lang="ru-RU" sz="1800" b="1" dirty="0" smtClean="0">
                <a:solidFill>
                  <a:srgbClr val="7030A0"/>
                </a:solidFill>
              </a:rPr>
              <a:t>Смысл этой терапии </a:t>
            </a:r>
            <a:r>
              <a:rPr lang="ru-RU" sz="1800" b="1" i="1" dirty="0" smtClean="0">
                <a:solidFill>
                  <a:srgbClr val="7030A0"/>
                </a:solidFill>
              </a:rPr>
              <a:t>мгновенное преображение.</a:t>
            </a:r>
            <a:r>
              <a:rPr lang="ru-RU" sz="1800" b="1" dirty="0" smtClean="0">
                <a:solidFill>
                  <a:srgbClr val="7030A0"/>
                </a:solidFill>
              </a:rPr>
              <a:t> Недостаточно здоровый в психологическом и соматическом смысле человек зачастую привыкает к одной роли - </a:t>
            </a:r>
            <a:r>
              <a:rPr lang="ru-RU" sz="1800" b="1" dirty="0" err="1" smtClean="0">
                <a:solidFill>
                  <a:srgbClr val="7030A0"/>
                </a:solidFill>
              </a:rPr>
              <a:t>роли</a:t>
            </a:r>
            <a:r>
              <a:rPr lang="ru-RU" sz="1800" b="1" dirty="0" smtClean="0">
                <a:solidFill>
                  <a:srgbClr val="7030A0"/>
                </a:solidFill>
              </a:rPr>
              <a:t> больного. И только реальное, а не воображаемое изменение образа, реальное переодевание способно помочь ему найти альтернативные ипостаси самого себя. Изменение образа, переодевание, во многом способно помочь специалисту (психологу, педагогу, воспитателю). Меняя образ, мы меняем характер, стиль поведения и общения. Через сказочное преображение взрослый может «</a:t>
            </a:r>
            <a:r>
              <a:rPr lang="ru-RU" sz="1800" b="1" dirty="0" err="1" smtClean="0">
                <a:solidFill>
                  <a:srgbClr val="7030A0"/>
                </a:solidFill>
              </a:rPr>
              <a:t>отнормировать</a:t>
            </a:r>
            <a:r>
              <a:rPr lang="ru-RU" sz="1800" b="1" dirty="0" smtClean="0">
                <a:solidFill>
                  <a:srgbClr val="7030A0"/>
                </a:solidFill>
              </a:rPr>
              <a:t>» расшалившегося, капризного или перевозбужденного ребенка. Для этих целей подходят образы Короля, Королевы, Рыцаря, Волка - тех, кто мудро повелевает и кому подчиняются. Обычно дети очень хорошо воспринимают это, выполняют поручения и начинают контролировать </a:t>
            </a:r>
            <a:r>
              <a:rPr lang="ru-RU" sz="1600" b="1" dirty="0" smtClean="0">
                <a:solidFill>
                  <a:srgbClr val="7030A0"/>
                </a:solidFill>
              </a:rPr>
              <a:t>свое поведение</a:t>
            </a:r>
            <a:endParaRPr lang="ru-RU" sz="1600" b="1" dirty="0">
              <a:solidFill>
                <a:srgbClr val="7030A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сказкотерапия.jpg"/>
          <p:cNvPicPr>
            <a:picLocks noGrp="1" noChangeAspect="1"/>
          </p:cNvPicPr>
          <p:nvPr>
            <p:ph idx="1"/>
          </p:nvPr>
        </p:nvPicPr>
        <p:blipFill>
          <a:blip r:embed="rId2" cstate="print"/>
          <a:stretch>
            <a:fillRect/>
          </a:stretch>
        </p:blipFill>
        <p:spPr>
          <a:xfrm>
            <a:off x="1187624" y="764704"/>
            <a:ext cx="6912768" cy="5253704"/>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FF0000"/>
                </a:solidFill>
              </a:rPr>
              <a:t>Сказочная </a:t>
            </a:r>
            <a:r>
              <a:rPr lang="ru-RU" b="1" dirty="0" err="1" smtClean="0">
                <a:solidFill>
                  <a:srgbClr val="FF0000"/>
                </a:solidFill>
              </a:rPr>
              <a:t>куклотерапия</a:t>
            </a:r>
            <a:r>
              <a:rPr lang="ru-RU" dirty="0" smtClean="0"/>
              <a:t/>
            </a:r>
            <a:br>
              <a:rPr lang="ru-RU" dirty="0" smtClean="0"/>
            </a:br>
            <a:endParaRPr lang="ru-RU" dirty="0"/>
          </a:p>
        </p:txBody>
      </p:sp>
      <p:sp>
        <p:nvSpPr>
          <p:cNvPr id="3" name="Содержимое 2"/>
          <p:cNvSpPr>
            <a:spLocks noGrp="1"/>
          </p:cNvSpPr>
          <p:nvPr>
            <p:ph idx="1"/>
          </p:nvPr>
        </p:nvSpPr>
        <p:spPr>
          <a:xfrm>
            <a:off x="251520" y="1124744"/>
            <a:ext cx="8686800" cy="4525963"/>
          </a:xfrm>
        </p:spPr>
        <p:txBody>
          <a:bodyPr>
            <a:normAutofit/>
          </a:bodyPr>
          <a:lstStyle/>
          <a:p>
            <a:pPr>
              <a:spcBef>
                <a:spcPts val="0"/>
              </a:spcBef>
            </a:pPr>
            <a:r>
              <a:rPr lang="ru-RU" sz="1600" b="1" dirty="0" smtClean="0">
                <a:solidFill>
                  <a:srgbClr val="7030A0"/>
                </a:solidFill>
              </a:rPr>
              <a:t>В рамках сказочной </a:t>
            </a:r>
            <a:r>
              <a:rPr lang="ru-RU" sz="1600" b="1" dirty="0" err="1" smtClean="0">
                <a:solidFill>
                  <a:srgbClr val="7030A0"/>
                </a:solidFill>
              </a:rPr>
              <a:t>куклотерапии</a:t>
            </a:r>
            <a:r>
              <a:rPr lang="ru-RU" sz="1600" b="1" dirty="0" smtClean="0">
                <a:solidFill>
                  <a:srgbClr val="7030A0"/>
                </a:solidFill>
              </a:rPr>
              <a:t> реально воплощаются воображаемые образы, что, собственно, многие и называют волшебством. Возможно использование трех вариантов куклы-марионетки: пальчиковые куклы, куклы рукавички, теневые куклы. В </a:t>
            </a:r>
            <a:r>
              <a:rPr lang="ru-RU" sz="1600" b="1" dirty="0" err="1" smtClean="0">
                <a:solidFill>
                  <a:srgbClr val="7030A0"/>
                </a:solidFill>
              </a:rPr>
              <a:t>куклотерапии</a:t>
            </a:r>
            <a:r>
              <a:rPr lang="ru-RU" sz="1600" b="1" dirty="0" smtClean="0">
                <a:solidFill>
                  <a:srgbClr val="7030A0"/>
                </a:solidFill>
              </a:rPr>
              <a:t> важен и процесс изготовления куклы - процесс творения новой сказочной жизни и игра с куклами - вхождение в персонаж. Благодаря </a:t>
            </a:r>
            <a:r>
              <a:rPr lang="ru-RU" sz="1600" b="1" dirty="0" err="1" smtClean="0">
                <a:solidFill>
                  <a:srgbClr val="7030A0"/>
                </a:solidFill>
              </a:rPr>
              <a:t>куклотерапии</a:t>
            </a:r>
            <a:r>
              <a:rPr lang="ru-RU" sz="1600" b="1" dirty="0" smtClean="0">
                <a:solidFill>
                  <a:srgbClr val="7030A0"/>
                </a:solidFill>
              </a:rPr>
              <a:t> создается особая «терапевтическая» среда, стимулирующая развитие личности ребенка, а также укрепляется союз с педагогом</a:t>
            </a:r>
            <a:r>
              <a:rPr lang="ru-RU" b="1" dirty="0" smtClean="0">
                <a:solidFill>
                  <a:srgbClr val="7030A0"/>
                </a:solidFill>
              </a:rPr>
              <a:t>.</a:t>
            </a:r>
          </a:p>
          <a:p>
            <a:endParaRPr lang="ru-RU" dirty="0"/>
          </a:p>
        </p:txBody>
      </p:sp>
      <p:pic>
        <p:nvPicPr>
          <p:cNvPr id="4" name="Рисунок 3" descr="куклотерапия.JPG"/>
          <p:cNvPicPr>
            <a:picLocks noChangeAspect="1"/>
          </p:cNvPicPr>
          <p:nvPr/>
        </p:nvPicPr>
        <p:blipFill>
          <a:blip r:embed="rId2" cstate="print"/>
          <a:stretch>
            <a:fillRect/>
          </a:stretch>
        </p:blipFill>
        <p:spPr>
          <a:xfrm>
            <a:off x="4932040" y="3356992"/>
            <a:ext cx="4032448" cy="302433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457200" y="332656"/>
            <a:ext cx="8686800" cy="4525963"/>
          </a:xfrm>
        </p:spPr>
        <p:txBody>
          <a:bodyPr>
            <a:normAutofit fontScale="47500" lnSpcReduction="20000"/>
          </a:bodyPr>
          <a:lstStyle/>
          <a:p>
            <a:r>
              <a:rPr lang="ru-RU" sz="3500" b="1" dirty="0" err="1" smtClean="0">
                <a:solidFill>
                  <a:srgbClr val="FF0000"/>
                </a:solidFill>
              </a:rPr>
              <a:t>Сказкотерапия</a:t>
            </a:r>
            <a:r>
              <a:rPr lang="ru-RU" sz="3500" b="1" dirty="0" smtClean="0">
                <a:solidFill>
                  <a:srgbClr val="FF0000"/>
                </a:solidFill>
              </a:rPr>
              <a:t> </a:t>
            </a:r>
            <a:r>
              <a:rPr lang="ru-RU" dirty="0" smtClean="0"/>
              <a:t>- </a:t>
            </a:r>
            <a:r>
              <a:rPr lang="ru-RU" b="1" dirty="0" smtClean="0">
                <a:solidFill>
                  <a:srgbClr val="7030A0"/>
                </a:solidFill>
              </a:rPr>
              <a:t>это </a:t>
            </a:r>
            <a:r>
              <a:rPr lang="ru-RU" b="1" dirty="0" smtClean="0">
                <a:solidFill>
                  <a:srgbClr val="7030A0"/>
                </a:solidFill>
              </a:rPr>
              <a:t>процесс: поиска </a:t>
            </a:r>
            <a:r>
              <a:rPr lang="ru-RU" b="1" dirty="0" smtClean="0">
                <a:solidFill>
                  <a:srgbClr val="7030A0"/>
                </a:solidFill>
              </a:rPr>
              <a:t>смысла, расшифровка знаний о мире и системе </a:t>
            </a:r>
            <a:r>
              <a:rPr lang="ru-RU" b="1" dirty="0" err="1" smtClean="0">
                <a:solidFill>
                  <a:srgbClr val="7030A0"/>
                </a:solidFill>
              </a:rPr>
              <a:t>взаимоотношений;образования</a:t>
            </a:r>
            <a:r>
              <a:rPr lang="ru-RU" b="1" dirty="0" smtClean="0">
                <a:solidFill>
                  <a:srgbClr val="7030A0"/>
                </a:solidFill>
              </a:rPr>
              <a:t> </a:t>
            </a:r>
            <a:r>
              <a:rPr lang="ru-RU" b="1" dirty="0" smtClean="0">
                <a:solidFill>
                  <a:srgbClr val="7030A0"/>
                </a:solidFill>
              </a:rPr>
              <a:t>связи между сказочными событиями и поведением в реальной </a:t>
            </a:r>
            <a:r>
              <a:rPr lang="ru-RU" b="1" dirty="0" err="1" smtClean="0">
                <a:solidFill>
                  <a:srgbClr val="7030A0"/>
                </a:solidFill>
              </a:rPr>
              <a:t>жизни;переноса</a:t>
            </a:r>
            <a:r>
              <a:rPr lang="ru-RU" b="1" dirty="0" smtClean="0">
                <a:solidFill>
                  <a:srgbClr val="7030A0"/>
                </a:solidFill>
              </a:rPr>
              <a:t> </a:t>
            </a:r>
            <a:r>
              <a:rPr lang="ru-RU" b="1" dirty="0" smtClean="0">
                <a:solidFill>
                  <a:srgbClr val="7030A0"/>
                </a:solidFill>
              </a:rPr>
              <a:t>сказочных смыслов в реальность;</a:t>
            </a:r>
          </a:p>
          <a:p>
            <a:pPr lvl="0"/>
            <a:r>
              <a:rPr lang="ru-RU" b="1" dirty="0" smtClean="0">
                <a:solidFill>
                  <a:srgbClr val="7030A0"/>
                </a:solidFill>
              </a:rPr>
              <a:t>активизации ресурсов, потенциала личности;</a:t>
            </a:r>
          </a:p>
          <a:p>
            <a:pPr lvl="0"/>
            <a:r>
              <a:rPr lang="ru-RU" b="1" dirty="0" smtClean="0">
                <a:solidFill>
                  <a:srgbClr val="7030A0"/>
                </a:solidFill>
              </a:rPr>
              <a:t>экологического образования и воспитания ребенка;</a:t>
            </a:r>
          </a:p>
          <a:p>
            <a:pPr lvl="0"/>
            <a:r>
              <a:rPr lang="ru-RU" b="1" dirty="0" smtClean="0">
                <a:solidFill>
                  <a:srgbClr val="7030A0"/>
                </a:solidFill>
              </a:rPr>
              <a:t>улучшения внутренней природы и мира вокруг.</a:t>
            </a:r>
          </a:p>
          <a:p>
            <a:r>
              <a:rPr lang="ru-RU" b="1" dirty="0" smtClean="0">
                <a:solidFill>
                  <a:srgbClr val="7030A0"/>
                </a:solidFill>
              </a:rPr>
              <a:t>В коррекционной работе сказки выполняют следующие функции:</a:t>
            </a:r>
          </a:p>
          <a:p>
            <a:pPr lvl="0"/>
            <a:r>
              <a:rPr lang="ru-RU" b="1" i="1" dirty="0" smtClean="0">
                <a:solidFill>
                  <a:srgbClr val="FF0000"/>
                </a:solidFill>
              </a:rPr>
              <a:t>Функция зеркала.</a:t>
            </a:r>
            <a:r>
              <a:rPr lang="ru-RU" dirty="0" smtClean="0">
                <a:solidFill>
                  <a:srgbClr val="FF0000"/>
                </a:solidFill>
              </a:rPr>
              <a:t> </a:t>
            </a:r>
            <a:r>
              <a:rPr lang="ru-RU" b="1" dirty="0" smtClean="0">
                <a:solidFill>
                  <a:srgbClr val="7030A0"/>
                </a:solidFill>
              </a:rPr>
              <a:t>Содержание сказки становится тем зеркалом, которое отражает внутренний мир человека, облегчая тем самым идентификацию с ним.</a:t>
            </a:r>
          </a:p>
          <a:p>
            <a:pPr lvl="0"/>
            <a:r>
              <a:rPr lang="ru-RU" b="1" i="1" dirty="0" smtClean="0">
                <a:solidFill>
                  <a:srgbClr val="FF0000"/>
                </a:solidFill>
              </a:rPr>
              <a:t>Функция модели:</a:t>
            </a:r>
            <a:r>
              <a:rPr lang="ru-RU" dirty="0" smtClean="0">
                <a:solidFill>
                  <a:srgbClr val="FF0000"/>
                </a:solidFill>
              </a:rPr>
              <a:t> </a:t>
            </a:r>
            <a:r>
              <a:rPr lang="ru-RU" b="1" dirty="0" smtClean="0">
                <a:solidFill>
                  <a:srgbClr val="7030A0"/>
                </a:solidFill>
              </a:rPr>
              <a:t>сказки отражают различные конфликтные ситуации и предлагают возможные способы их решения или указывают на последствия отдельных попыток решения конфликтов, таким образом они помогают учиться при помощи модели.</a:t>
            </a:r>
          </a:p>
          <a:p>
            <a:pPr lvl="0"/>
            <a:r>
              <a:rPr lang="ru-RU" b="1" i="1" dirty="0" smtClean="0">
                <a:solidFill>
                  <a:srgbClr val="FF0000"/>
                </a:solidFill>
              </a:rPr>
              <a:t>Функция </a:t>
            </a:r>
            <a:r>
              <a:rPr lang="ru-RU" b="1" i="1" dirty="0" err="1" smtClean="0">
                <a:solidFill>
                  <a:srgbClr val="FF0000"/>
                </a:solidFill>
              </a:rPr>
              <a:t>опосредования</a:t>
            </a:r>
            <a:r>
              <a:rPr lang="ru-RU" b="1" i="1" dirty="0" smtClean="0">
                <a:solidFill>
                  <a:srgbClr val="FF0000"/>
                </a:solidFill>
              </a:rPr>
              <a:t>:</a:t>
            </a:r>
            <a:r>
              <a:rPr lang="ru-RU" b="1" dirty="0" smtClean="0">
                <a:solidFill>
                  <a:srgbClr val="FF0000"/>
                </a:solidFill>
              </a:rPr>
              <a:t> </a:t>
            </a:r>
            <a:r>
              <a:rPr lang="ru-RU" b="1" dirty="0" smtClean="0">
                <a:solidFill>
                  <a:srgbClr val="7030A0"/>
                </a:solidFill>
              </a:rPr>
              <a:t>сказка выступает в качестве посредника между ребенком и психологом, снижая тем самым сопротивление.</a:t>
            </a:r>
          </a:p>
          <a:p>
            <a:pPr lvl="0"/>
            <a:r>
              <a:rPr lang="ru-RU" b="1" i="1" dirty="0" smtClean="0">
                <a:solidFill>
                  <a:srgbClr val="FF0000"/>
                </a:solidFill>
              </a:rPr>
              <a:t>Функция хранения опыта</a:t>
            </a:r>
            <a:r>
              <a:rPr lang="ru-RU" b="1" i="1" dirty="0" smtClean="0"/>
              <a:t>:</a:t>
            </a:r>
            <a:r>
              <a:rPr lang="ru-RU" dirty="0" smtClean="0"/>
              <a:t> </a:t>
            </a:r>
            <a:r>
              <a:rPr lang="ru-RU" b="1" dirty="0" smtClean="0">
                <a:solidFill>
                  <a:srgbClr val="7030A0"/>
                </a:solidFill>
              </a:rPr>
              <a:t>после окончания </a:t>
            </a:r>
            <a:r>
              <a:rPr lang="ru-RU" b="1" dirty="0" err="1" smtClean="0">
                <a:solidFill>
                  <a:srgbClr val="7030A0"/>
                </a:solidFill>
              </a:rPr>
              <a:t>психокоррекционной</a:t>
            </a:r>
            <a:r>
              <a:rPr lang="ru-RU" b="1" dirty="0" smtClean="0">
                <a:solidFill>
                  <a:srgbClr val="7030A0"/>
                </a:solidFill>
              </a:rPr>
              <a:t> работы, сказки продолжают действовать в повседневной жизни человека.</a:t>
            </a:r>
          </a:p>
          <a:p>
            <a:pPr lvl="0"/>
            <a:r>
              <a:rPr lang="ru-RU" b="1" i="1" dirty="0" smtClean="0">
                <a:solidFill>
                  <a:srgbClr val="FF0000"/>
                </a:solidFill>
              </a:rPr>
              <a:t>Функция возвращения</a:t>
            </a:r>
            <a:r>
              <a:rPr lang="ru-RU" dirty="0" smtClean="0">
                <a:solidFill>
                  <a:srgbClr val="FF0000"/>
                </a:solidFill>
              </a:rPr>
              <a:t> </a:t>
            </a:r>
            <a:r>
              <a:rPr lang="ru-RU" b="1" dirty="0" smtClean="0">
                <a:solidFill>
                  <a:srgbClr val="7030A0"/>
                </a:solidFill>
              </a:rPr>
              <a:t>на более ранние этапы индивидуального развития. Сказка помогает вернуться к прежней радостной непосредственности. Она вызывает изумление и удивление, открывая доступ в мир фантазии, образного мышления.</a:t>
            </a:r>
          </a:p>
          <a:p>
            <a:r>
              <a:rPr lang="ru-RU" b="1" i="1" dirty="0" smtClean="0">
                <a:solidFill>
                  <a:srgbClr val="FF0000"/>
                </a:solidFill>
              </a:rPr>
              <a:t>Функция изменения позиции:</a:t>
            </a:r>
            <a:r>
              <a:rPr lang="ru-RU" dirty="0" smtClean="0">
                <a:solidFill>
                  <a:srgbClr val="FF0000"/>
                </a:solidFill>
              </a:rPr>
              <a:t> </a:t>
            </a:r>
            <a:r>
              <a:rPr lang="ru-RU" b="1" dirty="0" smtClean="0">
                <a:solidFill>
                  <a:srgbClr val="7030A0"/>
                </a:solidFill>
              </a:rPr>
              <a:t>сказки неожиданно вызывают у ребенка новое переживание, в его сознании происходит изменение позиции</a:t>
            </a:r>
            <a:endParaRPr lang="ru-RU" b="1" dirty="0">
              <a:solidFill>
                <a:srgbClr val="7030A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err="1" smtClean="0">
                <a:solidFill>
                  <a:srgbClr val="FF0000"/>
                </a:solidFill>
              </a:rPr>
              <a:t>Изотерапия</a:t>
            </a:r>
            <a:r>
              <a:rPr lang="ru-RU" sz="2400" b="1" dirty="0" smtClean="0">
                <a:solidFill>
                  <a:srgbClr val="FF0000"/>
                </a:solidFill>
              </a:rPr>
              <a:t>,</a:t>
            </a:r>
            <a:r>
              <a:rPr lang="ru-RU" sz="2400" dirty="0" smtClean="0">
                <a:solidFill>
                  <a:srgbClr val="FF0000"/>
                </a:solidFill>
              </a:rPr>
              <a:t> то есть терапия рисованием.</a:t>
            </a:r>
            <a:endParaRPr lang="ru-RU" sz="2400" dirty="0">
              <a:solidFill>
                <a:srgbClr val="FF0000"/>
              </a:solidFill>
            </a:endParaRPr>
          </a:p>
        </p:txBody>
      </p:sp>
      <p:sp>
        <p:nvSpPr>
          <p:cNvPr id="3" name="Содержимое 2"/>
          <p:cNvSpPr>
            <a:spLocks noGrp="1"/>
          </p:cNvSpPr>
          <p:nvPr>
            <p:ph idx="1"/>
          </p:nvPr>
        </p:nvSpPr>
        <p:spPr>
          <a:xfrm>
            <a:off x="304800" y="1124744"/>
            <a:ext cx="8686800" cy="4955381"/>
          </a:xfrm>
        </p:spPr>
        <p:txBody>
          <a:bodyPr>
            <a:normAutofit/>
          </a:bodyPr>
          <a:lstStyle/>
          <a:p>
            <a:r>
              <a:rPr lang="ru-RU" dirty="0" smtClean="0"/>
              <a:t>. </a:t>
            </a:r>
            <a:r>
              <a:rPr lang="ru-RU" sz="1800" b="1" dirty="0" smtClean="0">
                <a:solidFill>
                  <a:srgbClr val="7030A0"/>
                </a:solidFill>
              </a:rPr>
              <a:t>Изобразительная деятельность находятся в тесном взаимодействии с общим развитием ребенка, поскольку в процессе изображения участвует не какая-то отдельная функция, а личность в целом. Если правильно организовывать </a:t>
            </a:r>
            <a:r>
              <a:rPr lang="ru-RU" sz="1800" b="1" dirty="0" err="1" smtClean="0">
                <a:solidFill>
                  <a:srgbClr val="7030A0"/>
                </a:solidFill>
              </a:rPr>
              <a:t>изотерапию</a:t>
            </a:r>
            <a:r>
              <a:rPr lang="ru-RU" sz="1800" b="1" dirty="0" smtClean="0">
                <a:solidFill>
                  <a:srgbClr val="7030A0"/>
                </a:solidFill>
              </a:rPr>
              <a:t>, то у детей совершенствуется не только познавательная деятельность (восприятие, воображение, мышление, внимание), но также совершенствуется эмоционально-волевая сфера.</a:t>
            </a:r>
          </a:p>
          <a:p>
            <a:r>
              <a:rPr lang="ru-RU" sz="1800" b="1" dirty="0" smtClean="0">
                <a:solidFill>
                  <a:srgbClr val="7030A0"/>
                </a:solidFill>
              </a:rPr>
              <a:t>Техники: рисование </a:t>
            </a:r>
            <a:r>
              <a:rPr lang="ru-RU" sz="1800" b="1" dirty="0" smtClean="0">
                <a:solidFill>
                  <a:srgbClr val="FF0000"/>
                </a:solidFill>
              </a:rPr>
              <a:t>«Волшебными красками», техника «Овощных печатей», техника «Монотипия».</a:t>
            </a:r>
          </a:p>
          <a:p>
            <a:endParaRPr lang="ru-RU" dirty="0"/>
          </a:p>
        </p:txBody>
      </p:sp>
      <p:pic>
        <p:nvPicPr>
          <p:cNvPr id="4" name="Рисунок 3" descr="изотерапия.jpg"/>
          <p:cNvPicPr>
            <a:picLocks noChangeAspect="1"/>
          </p:cNvPicPr>
          <p:nvPr/>
        </p:nvPicPr>
        <p:blipFill>
          <a:blip r:embed="rId2" cstate="print"/>
          <a:stretch>
            <a:fillRect/>
          </a:stretch>
        </p:blipFill>
        <p:spPr>
          <a:xfrm>
            <a:off x="4860032" y="3789040"/>
            <a:ext cx="3312368" cy="259228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err="1" smtClean="0">
                <a:solidFill>
                  <a:srgbClr val="FF0000"/>
                </a:solidFill>
              </a:rPr>
              <a:t>Гарденотерапия</a:t>
            </a:r>
            <a:r>
              <a:rPr lang="ru-RU" dirty="0" smtClean="0">
                <a:solidFill>
                  <a:srgbClr val="FF0000"/>
                </a:solidFill>
              </a:rPr>
              <a:t/>
            </a:r>
            <a:br>
              <a:rPr lang="ru-RU" dirty="0" smtClean="0">
                <a:solidFill>
                  <a:srgbClr val="FF0000"/>
                </a:solidFill>
              </a:rPr>
            </a:br>
            <a:endParaRPr lang="ru-RU" dirty="0">
              <a:solidFill>
                <a:srgbClr val="FF0000"/>
              </a:solidFill>
            </a:endParaRPr>
          </a:p>
        </p:txBody>
      </p:sp>
      <p:sp>
        <p:nvSpPr>
          <p:cNvPr id="3" name="Содержимое 2"/>
          <p:cNvSpPr>
            <a:spLocks noGrp="1"/>
          </p:cNvSpPr>
          <p:nvPr>
            <p:ph idx="1"/>
          </p:nvPr>
        </p:nvSpPr>
        <p:spPr>
          <a:xfrm>
            <a:off x="323528" y="1052736"/>
            <a:ext cx="8686800" cy="4525963"/>
          </a:xfrm>
        </p:spPr>
        <p:txBody>
          <a:bodyPr>
            <a:normAutofit/>
          </a:bodyPr>
          <a:lstStyle/>
          <a:p>
            <a:r>
              <a:rPr lang="ru-RU" sz="2000" b="1" dirty="0" err="1" smtClean="0">
                <a:solidFill>
                  <a:srgbClr val="FF0000"/>
                </a:solidFill>
              </a:rPr>
              <a:t>Гарденотерапия</a:t>
            </a:r>
            <a:r>
              <a:rPr lang="ru-RU" sz="2000" dirty="0" smtClean="0"/>
              <a:t> -</a:t>
            </a:r>
            <a:r>
              <a:rPr lang="ru-RU" dirty="0" smtClean="0"/>
              <a:t> </a:t>
            </a:r>
            <a:r>
              <a:rPr lang="ru-RU" sz="1600" b="1" dirty="0" smtClean="0">
                <a:solidFill>
                  <a:srgbClr val="7030A0"/>
                </a:solidFill>
              </a:rPr>
              <a:t>это особое направление психосоциальной, трудовой, профессиональной реабилитации при помощи приобщения к работе с растениями. Эта деятельность напрямую связана с положительным терапевтическим воздействием энергетики земли, растений. Особое эмоциональное настроение, связанное с выполнением необходимой работы, психически балансирует и успокаивает. Этот вид деятельности имеет ярко выраженную психотерапевтическую направленность, что позволяет использовать его при коррекции поведенческих и эмоциональных расстройств, для улучшения </a:t>
            </a:r>
            <a:r>
              <a:rPr lang="ru-RU" sz="1600" b="1" dirty="0" err="1" smtClean="0">
                <a:solidFill>
                  <a:srgbClr val="7030A0"/>
                </a:solidFill>
              </a:rPr>
              <a:t>психоэмоционального</a:t>
            </a:r>
            <a:r>
              <a:rPr lang="ru-RU" sz="1600" b="1" dirty="0" smtClean="0">
                <a:solidFill>
                  <a:srgbClr val="7030A0"/>
                </a:solidFill>
              </a:rPr>
              <a:t> состояния (работа в зимнем саду, на приусадебном участке, изготовление поделок в студии флористики и </a:t>
            </a:r>
            <a:r>
              <a:rPr lang="ru-RU" sz="1600" b="1" dirty="0" err="1" smtClean="0">
                <a:solidFill>
                  <a:srgbClr val="7030A0"/>
                </a:solidFill>
              </a:rPr>
              <a:t>фитодизайна</a:t>
            </a:r>
            <a:r>
              <a:rPr lang="ru-RU" sz="1600" b="1" dirty="0" smtClean="0">
                <a:solidFill>
                  <a:srgbClr val="7030A0"/>
                </a:solidFill>
              </a:rPr>
              <a:t>).</a:t>
            </a:r>
            <a:endParaRPr lang="ru-RU" b="1" dirty="0" smtClean="0">
              <a:solidFill>
                <a:srgbClr val="7030A0"/>
              </a:solidFill>
            </a:endParaRPr>
          </a:p>
          <a:p>
            <a:endParaRPr lang="ru-RU" dirty="0"/>
          </a:p>
        </p:txBody>
      </p:sp>
      <p:pic>
        <p:nvPicPr>
          <p:cNvPr id="4" name="Рисунок 3" descr="гарденотер.jpeg"/>
          <p:cNvPicPr>
            <a:picLocks noChangeAspect="1"/>
          </p:cNvPicPr>
          <p:nvPr/>
        </p:nvPicPr>
        <p:blipFill>
          <a:blip r:embed="rId2" cstate="print"/>
          <a:stretch>
            <a:fillRect/>
          </a:stretch>
        </p:blipFill>
        <p:spPr>
          <a:xfrm>
            <a:off x="5004048" y="4005064"/>
            <a:ext cx="3528392" cy="2638624"/>
          </a:xfrm>
          <a:prstGeom prst="rect">
            <a:avLst/>
          </a:prstGeom>
          <a:ln w="57150">
            <a:solidFill>
              <a:srgbClr val="92D050"/>
            </a:solid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solidFill>
                  <a:srgbClr val="FF0000"/>
                </a:solidFill>
              </a:rPr>
              <a:t>Фототерапия </a:t>
            </a:r>
            <a:r>
              <a:rPr lang="ru-RU" dirty="0" smtClean="0">
                <a:solidFill>
                  <a:srgbClr val="FF0000"/>
                </a:solidFill>
              </a:rPr>
              <a:t/>
            </a:r>
            <a:br>
              <a:rPr lang="ru-RU" dirty="0" smtClean="0">
                <a:solidFill>
                  <a:srgbClr val="FF0000"/>
                </a:solidFill>
              </a:rPr>
            </a:br>
            <a:endParaRPr lang="ru-RU" dirty="0">
              <a:solidFill>
                <a:srgbClr val="FF0000"/>
              </a:solidFill>
            </a:endParaRPr>
          </a:p>
        </p:txBody>
      </p:sp>
      <p:sp>
        <p:nvSpPr>
          <p:cNvPr id="3" name="Содержимое 2"/>
          <p:cNvSpPr>
            <a:spLocks noGrp="1"/>
          </p:cNvSpPr>
          <p:nvPr>
            <p:ph idx="1"/>
          </p:nvPr>
        </p:nvSpPr>
        <p:spPr>
          <a:xfrm>
            <a:off x="395536" y="980728"/>
            <a:ext cx="8542784" cy="4093915"/>
          </a:xfrm>
        </p:spPr>
        <p:txBody>
          <a:bodyPr>
            <a:noAutofit/>
          </a:bodyPr>
          <a:lstStyle/>
          <a:p>
            <a:r>
              <a:rPr lang="ru-RU" sz="1800" b="1" dirty="0" smtClean="0">
                <a:solidFill>
                  <a:srgbClr val="7030A0"/>
                </a:solidFill>
              </a:rPr>
              <a:t>Фотография помогает установить контакт с детьми и активизировать их речевые навыки, может рассматриваться как способ контроля за внешними объектами и ситуациями, и даёт подросткам ощущение собственной силы и значимости. Даёт почувствовать себя художником и в лучшую сторону изменить своё представление о себе и о своих возможностях. Фотографирование ребёнка может способствовать повышению его самооценки и удовлетворять его потребность во внимании и заботе, позволяет подростку почувствовать свою самостоятельность и проявить инициативу. </a:t>
            </a:r>
            <a:endParaRPr lang="ru-RU" sz="1800" b="1" dirty="0">
              <a:solidFill>
                <a:srgbClr val="7030A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88640"/>
            <a:ext cx="8686800" cy="864096"/>
          </a:xfrm>
        </p:spPr>
        <p:txBody>
          <a:bodyPr>
            <a:normAutofit fontScale="90000"/>
          </a:bodyPr>
          <a:lstStyle/>
          <a:p>
            <a:pPr algn="ctr"/>
            <a:r>
              <a:rPr lang="ru-RU" b="1" dirty="0" smtClean="0">
                <a:solidFill>
                  <a:srgbClr val="FF0000"/>
                </a:solidFill>
              </a:rPr>
              <a:t/>
            </a:r>
            <a:br>
              <a:rPr lang="ru-RU" b="1" dirty="0" smtClean="0">
                <a:solidFill>
                  <a:srgbClr val="FF0000"/>
                </a:solidFill>
              </a:rPr>
            </a:br>
            <a:r>
              <a:rPr lang="ru-RU" b="1" dirty="0" smtClean="0">
                <a:solidFill>
                  <a:srgbClr val="FF0000"/>
                </a:solidFill>
              </a:rPr>
              <a:t>Компьютерные </a:t>
            </a:r>
            <a:r>
              <a:rPr lang="ru-RU" b="1" dirty="0" smtClean="0">
                <a:solidFill>
                  <a:srgbClr val="FF0000"/>
                </a:solidFill>
              </a:rPr>
              <a:t>технологии</a:t>
            </a:r>
            <a:r>
              <a:rPr lang="ru-RU" dirty="0" smtClean="0">
                <a:solidFill>
                  <a:srgbClr val="FF0000"/>
                </a:solidFill>
              </a:rPr>
              <a:t/>
            </a:r>
            <a:br>
              <a:rPr lang="ru-RU" dirty="0" smtClean="0">
                <a:solidFill>
                  <a:srgbClr val="FF0000"/>
                </a:solidFill>
              </a:rPr>
            </a:br>
            <a:endParaRPr lang="ru-RU" dirty="0">
              <a:solidFill>
                <a:srgbClr val="FF0000"/>
              </a:solidFill>
            </a:endParaRPr>
          </a:p>
        </p:txBody>
      </p:sp>
      <p:sp>
        <p:nvSpPr>
          <p:cNvPr id="3" name="Содержимое 2"/>
          <p:cNvSpPr>
            <a:spLocks noGrp="1"/>
          </p:cNvSpPr>
          <p:nvPr>
            <p:ph idx="1"/>
          </p:nvPr>
        </p:nvSpPr>
        <p:spPr>
          <a:xfrm>
            <a:off x="179512" y="980728"/>
            <a:ext cx="5544616" cy="5256584"/>
          </a:xfrm>
        </p:spPr>
        <p:txBody>
          <a:bodyPr>
            <a:noAutofit/>
          </a:bodyPr>
          <a:lstStyle/>
          <a:p>
            <a:pPr>
              <a:buNone/>
            </a:pPr>
            <a:endParaRPr lang="ru-RU" sz="900" b="1" dirty="0" smtClean="0">
              <a:solidFill>
                <a:srgbClr val="7030A0"/>
              </a:solidFill>
            </a:endParaRPr>
          </a:p>
          <a:p>
            <a:r>
              <a:rPr lang="ru-RU" sz="1200" b="1" dirty="0" smtClean="0">
                <a:solidFill>
                  <a:srgbClr val="7030A0"/>
                </a:solidFill>
              </a:rPr>
              <a:t>Компьютерные </a:t>
            </a:r>
            <a:r>
              <a:rPr lang="ru-RU" sz="1200" b="1" dirty="0" smtClean="0">
                <a:solidFill>
                  <a:srgbClr val="7030A0"/>
                </a:solidFill>
              </a:rPr>
              <a:t>технологии важны, прежде всего, как источник информации при использовании сети Интернет. Овладев достаточно простыми навыками работы с поисковыми системами возможен доступ к множеству справочников, словарей, энциклопедий и т.д., кроме этого Интернет имеет значительную базу музыкального, изобразительного и фотоматериала.</a:t>
            </a:r>
          </a:p>
          <a:p>
            <a:r>
              <a:rPr lang="ru-RU" sz="1200" b="1" dirty="0" smtClean="0">
                <a:solidFill>
                  <a:srgbClr val="7030A0"/>
                </a:solidFill>
              </a:rPr>
              <a:t>Общение с компьютером вызывает у учеников коррекционной школы интерес - сначала как игровая, а затем и как учебно-воспитательная деятельность. В этом случае применение компьютерных технологий становится особенно целесообразным, так как предоставляет информацию в привлекательной форме, что не только ускоряет запоминание, но и делает его осмысленным и долговременным. </a:t>
            </a:r>
          </a:p>
          <a:p>
            <a:r>
              <a:rPr lang="ru-RU" sz="1200" b="1" i="1" dirty="0" smtClean="0">
                <a:solidFill>
                  <a:srgbClr val="7030A0"/>
                </a:solidFill>
              </a:rPr>
              <a:t>Компьютерные игры</a:t>
            </a:r>
            <a:r>
              <a:rPr lang="ru-RU" sz="1200" b="1" dirty="0" smtClean="0">
                <a:solidFill>
                  <a:srgbClr val="7030A0"/>
                </a:solidFill>
              </a:rPr>
              <a:t> - это мощный резерв в </a:t>
            </a:r>
            <a:r>
              <a:rPr lang="ru-RU" sz="1200" b="1" dirty="0" err="1" smtClean="0">
                <a:solidFill>
                  <a:srgbClr val="7030A0"/>
                </a:solidFill>
              </a:rPr>
              <a:t>игротерапии</a:t>
            </a:r>
            <a:r>
              <a:rPr lang="ru-RU" sz="1200" b="1" dirty="0" smtClean="0">
                <a:solidFill>
                  <a:srgbClr val="7030A0"/>
                </a:solidFill>
              </a:rPr>
              <a:t>. Игры должны являться не только элементом развлечения, но и тренировкой ряда эмоциональных, психических и моторных </a:t>
            </a:r>
            <a:r>
              <a:rPr lang="ru-RU" sz="1200" b="1" dirty="0" err="1" smtClean="0">
                <a:solidFill>
                  <a:srgbClr val="7030A0"/>
                </a:solidFill>
              </a:rPr>
              <a:t>функций.Использование</a:t>
            </a:r>
            <a:r>
              <a:rPr lang="ru-RU" sz="1200" b="1" dirty="0" smtClean="0">
                <a:solidFill>
                  <a:srgbClr val="7030A0"/>
                </a:solidFill>
              </a:rPr>
              <a:t> компьютерных средств позволяет значительно повысить мотивационную готовность детей с ОВЗ к проведению коррекционных занятий, видов деятельности, самоподготовки путем моделирования коррекционно-развивающей компьютерной среды. Общение с компьютером вызывает у детей  коррекционной группы интерес - сначала как игровая, а затем и как учебно-воспитательная деятельность</a:t>
            </a:r>
            <a:endParaRPr lang="ru-RU" sz="1200" b="1" dirty="0">
              <a:solidFill>
                <a:srgbClr val="7030A0"/>
              </a:solidFill>
            </a:endParaRPr>
          </a:p>
        </p:txBody>
      </p:sp>
      <p:pic>
        <p:nvPicPr>
          <p:cNvPr id="11" name="Рисунок 10" descr="дети на компе.jpg"/>
          <p:cNvPicPr>
            <a:picLocks noChangeAspect="1"/>
          </p:cNvPicPr>
          <p:nvPr/>
        </p:nvPicPr>
        <p:blipFill>
          <a:blip r:embed="rId2" cstate="print"/>
          <a:stretch>
            <a:fillRect/>
          </a:stretch>
        </p:blipFill>
        <p:spPr>
          <a:xfrm>
            <a:off x="5796136" y="1196752"/>
            <a:ext cx="3168352" cy="331236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20688"/>
            <a:ext cx="8229600" cy="5703912"/>
          </a:xfrm>
        </p:spPr>
        <p:txBody>
          <a:bodyPr>
            <a:normAutofit/>
          </a:bodyPr>
          <a:lstStyle/>
          <a:p>
            <a:r>
              <a:rPr lang="ru-RU" sz="1800" b="1" dirty="0" smtClean="0">
                <a:solidFill>
                  <a:srgbClr val="7030A0"/>
                </a:solidFill>
              </a:rPr>
              <a:t>В последнее время все чаще поднимается вопрос о применении инновационных технологий в ДОУ, так как внедрение инноваций в работу образовательного учреждения – важнейшее условие совершенствования и реформирования  системы дошкольного образования. Под педагогическими инновациями следует понимать – нововведения в педагогическую деятельность, изменения в содержании и технологии обучения и воспитания, имеющие целью повышение их эффективности.</a:t>
            </a:r>
          </a:p>
          <a:p>
            <a:r>
              <a:rPr lang="ru-RU" sz="1800" b="1" dirty="0" smtClean="0">
                <a:solidFill>
                  <a:srgbClr val="7030A0"/>
                </a:solidFill>
              </a:rPr>
              <a:t>Инновационные технологии существенно в воспитательной работе с детьми с ограниченными возможностями здоровья (ОВЗ) </a:t>
            </a:r>
          </a:p>
          <a:p>
            <a:r>
              <a:rPr lang="ru-RU" sz="1800" b="1" dirty="0" smtClean="0">
                <a:solidFill>
                  <a:srgbClr val="7030A0"/>
                </a:solidFill>
              </a:rPr>
              <a:t>В отечественной специальной педагогике в настоящее время разработаны новые подходы к содержанию образования детей с ОВЗ, к технологиям их образования и воспитания, современным моделям коррекционно-развивающего педагогического процесса и сопровождения учащихся с особыми образовательными потребностями, направленные на решение задачи</a:t>
            </a:r>
            <a:r>
              <a:rPr lang="ru-RU" sz="1800" dirty="0" smtClean="0"/>
              <a:t> </a:t>
            </a:r>
            <a:r>
              <a:rPr lang="ru-RU" sz="1800" b="1" i="1" dirty="0" smtClean="0">
                <a:solidFill>
                  <a:srgbClr val="FF0000"/>
                </a:solidFill>
              </a:rPr>
              <a:t>приближения специального образования к требованиям современного общества. </a:t>
            </a:r>
            <a:endParaRPr lang="ru-RU" sz="1800" dirty="0" smtClean="0">
              <a:solidFill>
                <a:srgbClr val="FF0000"/>
              </a:solidFill>
            </a:endParaRPr>
          </a:p>
          <a:p>
            <a:endParaRPr lang="ru-RU" sz="1800" b="1" dirty="0">
              <a:solidFill>
                <a:srgbClr val="7030A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32656"/>
            <a:ext cx="8686800" cy="4525963"/>
          </a:xfrm>
        </p:spPr>
        <p:txBody>
          <a:bodyPr>
            <a:normAutofit/>
          </a:bodyPr>
          <a:lstStyle/>
          <a:p>
            <a:r>
              <a:rPr lang="ru-RU" sz="1800" b="1" dirty="0" smtClean="0">
                <a:solidFill>
                  <a:srgbClr val="7030A0"/>
                </a:solidFill>
              </a:rPr>
              <a:t>Инновационные технологии </a:t>
            </a:r>
            <a:r>
              <a:rPr lang="ru-RU" sz="1800" b="1" dirty="0" smtClean="0">
                <a:solidFill>
                  <a:srgbClr val="7030A0"/>
                </a:solidFill>
              </a:rPr>
              <a:t>существенны </a:t>
            </a:r>
            <a:r>
              <a:rPr lang="ru-RU" sz="1800" b="1" dirty="0" smtClean="0">
                <a:solidFill>
                  <a:srgbClr val="7030A0"/>
                </a:solidFill>
              </a:rPr>
              <a:t>в воспитательной работе с детьми с ОВЗ. Подбор дополнительного текстового и иллюстративного материала, создание карточек с индивидуальными заданиями и дополнительными познавательными текстами, создание электронной базы мониторинга, систематизация и сохранение личных методических наработок, подготовка отчетной документации, оформление учебных стендов и т.д. - всё это позволяет при более низких временных затратах получить более высокий результат. </a:t>
            </a:r>
          </a:p>
          <a:p>
            <a:r>
              <a:rPr lang="ru-RU" sz="1800" b="1" dirty="0" smtClean="0">
                <a:solidFill>
                  <a:srgbClr val="7030A0"/>
                </a:solidFill>
              </a:rPr>
              <a:t>Важно заметить, что инновационные технологии в работе с детьми позволяют самостоятельно проектировать подачу материала, строить структуру занятий не по схеме, не как тебя учили и не как делают коллеги, а с элементами парадоксальности, </a:t>
            </a:r>
            <a:r>
              <a:rPr lang="ru-RU" sz="1800" b="1" dirty="0" err="1" smtClean="0">
                <a:solidFill>
                  <a:srgbClr val="7030A0"/>
                </a:solidFill>
              </a:rPr>
              <a:t>деструктивности</a:t>
            </a:r>
            <a:r>
              <a:rPr lang="ru-RU" dirty="0" smtClean="0"/>
              <a:t>.</a:t>
            </a:r>
          </a:p>
          <a:p>
            <a:r>
              <a:rPr lang="ru-RU" dirty="0" smtClean="0"/>
              <a:t> </a:t>
            </a:r>
          </a:p>
          <a:p>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solidFill>
                  <a:srgbClr val="FF0000"/>
                </a:solidFill>
              </a:rPr>
              <a:t>Список литературы</a:t>
            </a:r>
            <a:r>
              <a:rPr lang="ru-RU" dirty="0" smtClean="0"/>
              <a:t/>
            </a:r>
            <a:br>
              <a:rPr lang="ru-RU" dirty="0" smtClean="0"/>
            </a:br>
            <a:endParaRPr lang="ru-RU" dirty="0"/>
          </a:p>
        </p:txBody>
      </p:sp>
      <p:sp>
        <p:nvSpPr>
          <p:cNvPr id="3" name="Содержимое 2"/>
          <p:cNvSpPr>
            <a:spLocks noGrp="1"/>
          </p:cNvSpPr>
          <p:nvPr>
            <p:ph idx="1"/>
          </p:nvPr>
        </p:nvSpPr>
        <p:spPr>
          <a:xfrm>
            <a:off x="323528" y="1052736"/>
            <a:ext cx="8686800" cy="4525963"/>
          </a:xfrm>
        </p:spPr>
        <p:txBody>
          <a:bodyPr>
            <a:normAutofit fontScale="77500" lnSpcReduction="20000"/>
          </a:bodyPr>
          <a:lstStyle/>
          <a:p>
            <a:pPr>
              <a:buNone/>
            </a:pPr>
            <a:r>
              <a:rPr lang="ru-RU" dirty="0" smtClean="0"/>
              <a:t> </a:t>
            </a:r>
          </a:p>
          <a:p>
            <a:pPr lvl="0"/>
            <a:r>
              <a:rPr lang="ru-RU" sz="2100" b="1" dirty="0" smtClean="0">
                <a:solidFill>
                  <a:srgbClr val="7030A0"/>
                </a:solidFill>
              </a:rPr>
              <a:t> Андерсен Б. Мультимедиа в образовании / Б. Андерсен, В.Д. </a:t>
            </a:r>
            <a:r>
              <a:rPr lang="ru-RU" sz="2100" b="1" dirty="0" err="1" smtClean="0">
                <a:solidFill>
                  <a:srgbClr val="7030A0"/>
                </a:solidFill>
              </a:rPr>
              <a:t>Бриик</a:t>
            </a:r>
            <a:r>
              <a:rPr lang="ru-RU" sz="2100" b="1" dirty="0" smtClean="0">
                <a:solidFill>
                  <a:srgbClr val="7030A0"/>
                </a:solidFill>
              </a:rPr>
              <a:t>. – </a:t>
            </a:r>
          </a:p>
          <a:p>
            <a:r>
              <a:rPr lang="ru-RU" sz="2100" b="1" dirty="0" smtClean="0">
                <a:solidFill>
                  <a:srgbClr val="7030A0"/>
                </a:solidFill>
              </a:rPr>
              <a:t>М. : Дрофа, 2007. </a:t>
            </a:r>
          </a:p>
          <a:p>
            <a:pPr lvl="0"/>
            <a:r>
              <a:rPr lang="ru-RU" sz="2100" b="1" dirty="0" smtClean="0">
                <a:solidFill>
                  <a:srgbClr val="7030A0"/>
                </a:solidFill>
              </a:rPr>
              <a:t> Акатов Л.И. Социальная реабилитация  детей   с   ОВЗ . Психологические</a:t>
            </a:r>
          </a:p>
          <a:p>
            <a:r>
              <a:rPr lang="ru-RU" sz="2100" b="1" dirty="0" smtClean="0">
                <a:solidFill>
                  <a:srgbClr val="7030A0"/>
                </a:solidFill>
              </a:rPr>
              <a:t>основы / Л.И. Акатов.- М. :  ВЛАДОС, 2003.</a:t>
            </a:r>
          </a:p>
          <a:p>
            <a:pPr lvl="0"/>
            <a:r>
              <a:rPr lang="ru-RU" sz="2100" b="1" dirty="0" smtClean="0">
                <a:solidFill>
                  <a:srgbClr val="7030A0"/>
                </a:solidFill>
              </a:rPr>
              <a:t>Гнездилова О.Н. Психологические аспекты инновационной деятельности педагога // Психологическая наука и образование, 2006. </a:t>
            </a:r>
          </a:p>
          <a:p>
            <a:pPr lvl="0"/>
            <a:r>
              <a:rPr lang="ru-RU" sz="2100" b="1" dirty="0" smtClean="0">
                <a:solidFill>
                  <a:srgbClr val="7030A0"/>
                </a:solidFill>
              </a:rPr>
              <a:t>Разина Н.А. Профессионально-личностное развитие педагога в условиях инновационной деятельности образовательного учреждения // Современные наукоемкие технологии, 2008. </a:t>
            </a:r>
          </a:p>
          <a:p>
            <a:pPr lvl="0"/>
            <a:r>
              <a:rPr lang="ru-RU" sz="2100" b="1" dirty="0" smtClean="0">
                <a:solidFill>
                  <a:srgbClr val="7030A0"/>
                </a:solidFill>
              </a:rPr>
              <a:t> Розова Ю.Е., </a:t>
            </a:r>
            <a:r>
              <a:rPr lang="ru-RU" sz="2100" b="1" dirty="0" err="1" smtClean="0">
                <a:solidFill>
                  <a:srgbClr val="7030A0"/>
                </a:solidFill>
              </a:rPr>
              <a:t>Коробченко</a:t>
            </a:r>
            <a:r>
              <a:rPr lang="ru-RU" sz="2100" b="1" dirty="0" smtClean="0">
                <a:solidFill>
                  <a:srgbClr val="7030A0"/>
                </a:solidFill>
              </a:rPr>
              <a:t> Т.В. Использование </a:t>
            </a:r>
            <a:r>
              <a:rPr lang="ru-RU" sz="2100" b="1" dirty="0" err="1" smtClean="0">
                <a:solidFill>
                  <a:srgbClr val="7030A0"/>
                </a:solidFill>
              </a:rPr>
              <a:t>мультимедийных</a:t>
            </a:r>
            <a:endParaRPr lang="ru-RU" sz="2100" b="1" dirty="0" smtClean="0">
              <a:solidFill>
                <a:srgbClr val="7030A0"/>
              </a:solidFill>
            </a:endParaRPr>
          </a:p>
          <a:p>
            <a:r>
              <a:rPr lang="ru-RU" sz="2100" b="1" dirty="0" smtClean="0">
                <a:solidFill>
                  <a:srgbClr val="7030A0"/>
                </a:solidFill>
              </a:rPr>
              <a:t>презентаций для повышения эффективности логопедических занятий.</a:t>
            </a:r>
          </a:p>
          <a:p>
            <a:r>
              <a:rPr lang="ru-RU" sz="2100" b="1" dirty="0" err="1" smtClean="0">
                <a:solidFill>
                  <a:srgbClr val="7030A0"/>
                </a:solidFill>
              </a:rPr>
              <a:t>Сластенин</a:t>
            </a:r>
            <a:r>
              <a:rPr lang="ru-RU" sz="2100" b="1" dirty="0" smtClean="0">
                <a:solidFill>
                  <a:srgbClr val="7030A0"/>
                </a:solidFill>
              </a:rPr>
              <a:t> В.А., </a:t>
            </a:r>
            <a:r>
              <a:rPr lang="ru-RU" sz="2100" b="1" dirty="0" err="1" smtClean="0">
                <a:solidFill>
                  <a:srgbClr val="7030A0"/>
                </a:solidFill>
              </a:rPr>
              <a:t>Подымова</a:t>
            </a:r>
            <a:r>
              <a:rPr lang="ru-RU" sz="2100" b="1" dirty="0" smtClean="0">
                <a:solidFill>
                  <a:srgbClr val="7030A0"/>
                </a:solidFill>
              </a:rPr>
              <a:t> Л.С. Готовность педагога к инновационной деятельности // Сибирский педагогический журнал, 2007.  </a:t>
            </a:r>
          </a:p>
          <a:p>
            <a:r>
              <a:rPr lang="ru-RU" sz="2100" b="1" dirty="0" smtClean="0">
                <a:solidFill>
                  <a:srgbClr val="7030A0"/>
                </a:solidFill>
              </a:rPr>
              <a:t> </a:t>
            </a:r>
          </a:p>
          <a:p>
            <a:r>
              <a:rPr lang="ru-RU" sz="2100" b="1" dirty="0" smtClean="0">
                <a:solidFill>
                  <a:srgbClr val="7030A0"/>
                </a:solidFill>
              </a:rPr>
              <a:t> </a:t>
            </a:r>
            <a:endParaRPr lang="ru-RU" b="1" dirty="0" smtClean="0">
              <a:solidFill>
                <a:srgbClr val="7030A0"/>
              </a:solidFill>
            </a:endParaRPr>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дети ОВЗ это.jpg"/>
          <p:cNvPicPr>
            <a:picLocks noGrp="1" noChangeAspect="1"/>
          </p:cNvPicPr>
          <p:nvPr>
            <p:ph idx="1"/>
          </p:nvPr>
        </p:nvPicPr>
        <p:blipFill>
          <a:blip r:embed="rId2" cstate="print"/>
          <a:stretch>
            <a:fillRect/>
          </a:stretch>
        </p:blipFill>
        <p:spPr>
          <a:xfrm>
            <a:off x="323528" y="573640"/>
            <a:ext cx="8496944" cy="5506485"/>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76672"/>
            <a:ext cx="8229600" cy="5847928"/>
          </a:xfrm>
        </p:spPr>
        <p:txBody>
          <a:bodyPr>
            <a:normAutofit fontScale="85000" lnSpcReduction="10000"/>
          </a:bodyPr>
          <a:lstStyle/>
          <a:p>
            <a:r>
              <a:rPr lang="ru-RU" sz="1800" b="1" dirty="0" smtClean="0">
                <a:solidFill>
                  <a:srgbClr val="FF0000"/>
                </a:solidFill>
              </a:rPr>
              <a:t>«Инновация» </a:t>
            </a:r>
            <a:r>
              <a:rPr lang="ru-RU" sz="1800" b="1" dirty="0" smtClean="0">
                <a:solidFill>
                  <a:srgbClr val="7030A0"/>
                </a:solidFill>
              </a:rPr>
              <a:t>- что это такое?</a:t>
            </a:r>
            <a:r>
              <a:rPr lang="ru-RU" sz="1800" b="1" i="1" dirty="0" smtClean="0">
                <a:solidFill>
                  <a:srgbClr val="7030A0"/>
                </a:solidFill>
              </a:rPr>
              <a:t> </a:t>
            </a:r>
            <a:r>
              <a:rPr lang="ru-RU" sz="1800" b="1" dirty="0" smtClean="0">
                <a:solidFill>
                  <a:srgbClr val="7030A0"/>
                </a:solidFill>
              </a:rPr>
              <a:t>Инновация - (</a:t>
            </a:r>
            <a:r>
              <a:rPr lang="ru-RU" sz="1800" b="1" dirty="0" err="1" smtClean="0">
                <a:solidFill>
                  <a:srgbClr val="7030A0"/>
                </a:solidFill>
              </a:rPr>
              <a:t>итал</a:t>
            </a:r>
            <a:r>
              <a:rPr lang="ru-RU" sz="1800" b="1" dirty="0" smtClean="0">
                <a:solidFill>
                  <a:srgbClr val="7030A0"/>
                </a:solidFill>
              </a:rPr>
              <a:t> </a:t>
            </a:r>
            <a:r>
              <a:rPr lang="ru-RU" sz="1800" b="1" dirty="0" err="1" smtClean="0">
                <a:solidFill>
                  <a:srgbClr val="7030A0"/>
                </a:solidFill>
              </a:rPr>
              <a:t>иnnovatione</a:t>
            </a:r>
            <a:r>
              <a:rPr lang="ru-RU" sz="1800" b="1" dirty="0" smtClean="0">
                <a:solidFill>
                  <a:srgbClr val="7030A0"/>
                </a:solidFill>
              </a:rPr>
              <a:t> - новизна, нововведение).</a:t>
            </a:r>
          </a:p>
          <a:p>
            <a:r>
              <a:rPr lang="ru-RU" sz="1800" b="1" dirty="0" err="1" smtClean="0">
                <a:solidFill>
                  <a:srgbClr val="7030A0"/>
                </a:solidFill>
              </a:rPr>
              <a:t>Инноватика</a:t>
            </a:r>
            <a:r>
              <a:rPr lang="ru-RU" sz="1800" b="1" dirty="0" smtClean="0">
                <a:solidFill>
                  <a:srgbClr val="7030A0"/>
                </a:solidFill>
              </a:rPr>
              <a:t> должна включать процесс выработки уверенности маленького человека в себе, в своих силах. Инновации в образовании, это использование новых, повышающих эффективность способов, средств передачи информации, проверке её адекватности, повышения интереса учащихся к новому материалу, контроля за усвоением информации.</a:t>
            </a:r>
          </a:p>
          <a:p>
            <a:r>
              <a:rPr lang="ru-RU" sz="1900" b="1" dirty="0" smtClean="0">
                <a:solidFill>
                  <a:srgbClr val="7030A0"/>
                </a:solidFill>
              </a:rPr>
              <a:t>К основным функциям инновационной деятельности относится изменение компонентов педагогического процесса: целей, содержания образования, форм, методов, технологий, средств обучения, системы управления и т.д.</a:t>
            </a:r>
          </a:p>
          <a:p>
            <a:r>
              <a:rPr lang="ru-RU" sz="1900" b="1" dirty="0" smtClean="0">
                <a:solidFill>
                  <a:srgbClr val="7030A0"/>
                </a:solidFill>
              </a:rPr>
              <a:t> Образование детей с ограниченными возможностями здоровья предусматривает создание для них специальной коррекционно-развивающей среды, обеспечивающей адекватные условия и равные с обычными детьми возможности для получения образования в пределах специальных  образовательных стандартов, лечение и оздоровление, воспитание, коррекцию нарушений развития, социальную адаптацию.</a:t>
            </a:r>
          </a:p>
          <a:p>
            <a:r>
              <a:rPr lang="ru-RU" sz="1900" b="1" dirty="0" smtClean="0">
                <a:solidFill>
                  <a:srgbClr val="7030A0"/>
                </a:solidFill>
              </a:rPr>
              <a:t>Одним из условий правильной организации воспитательного процесса в специальной группе  является знание сложной структуры дефекта и понимание того, что отклонения в развитии, названные первичным дефектом, поддаются исправлению, коррекции. Поэтому возникает необходимость глубокого изучения особенностей детей. Знание их позволяет выделить общепедагогические и коррекционные задачи воспитания, решаемые в органическом единстве. В этом состоит главная особенность воспитания детей с ограниченными возможностями здоровья.</a:t>
            </a:r>
          </a:p>
          <a:p>
            <a:endParaRPr lang="ru-RU" sz="1800" b="1" dirty="0" smtClean="0"/>
          </a:p>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404664"/>
            <a:ext cx="8229600" cy="5832648"/>
          </a:xfrm>
        </p:spPr>
        <p:txBody>
          <a:bodyPr>
            <a:normAutofit fontScale="92500" lnSpcReduction="10000"/>
          </a:bodyPr>
          <a:lstStyle/>
          <a:p>
            <a:r>
              <a:rPr lang="ru-RU" sz="1800" b="1" dirty="0" smtClean="0">
                <a:solidFill>
                  <a:srgbClr val="7030A0"/>
                </a:solidFill>
              </a:rPr>
              <a:t>В своей профессиональной деятельности педагог должен учитывать индивидуальные особенности каждого воспитанника группы,</a:t>
            </a:r>
            <a:r>
              <a:rPr lang="ru-RU" sz="1800" dirty="0" smtClean="0"/>
              <a:t> </a:t>
            </a:r>
            <a:r>
              <a:rPr lang="ru-RU" sz="1800" b="1" dirty="0" smtClean="0">
                <a:solidFill>
                  <a:srgbClr val="7030A0"/>
                </a:solidFill>
              </a:rPr>
              <a:t>использовать разнообразные формы, методы и приемы проведения видов деятельности.</a:t>
            </a:r>
            <a:r>
              <a:rPr lang="ru-RU" sz="1800" dirty="0" smtClean="0"/>
              <a:t> </a:t>
            </a:r>
            <a:r>
              <a:rPr lang="ru-RU" sz="1800" b="1" dirty="0" smtClean="0">
                <a:solidFill>
                  <a:srgbClr val="7030A0"/>
                </a:solidFill>
              </a:rPr>
              <a:t>Чаще проводить занятия в нетрадиционной форме: игра-путешествие, тест-викторина, мини-спектакль, виртуальная экскурсия, ролевые игры. В основе планирования любого занятия должны быть использованы наиболее эффективные средства включения детей с особыми образовательными потребностями в. процессе творчества на занятии.</a:t>
            </a:r>
          </a:p>
          <a:p>
            <a:r>
              <a:rPr lang="ru-RU" sz="1800" b="1" dirty="0" smtClean="0">
                <a:solidFill>
                  <a:srgbClr val="7030A0"/>
                </a:solidFill>
              </a:rPr>
              <a:t>А так же использование в практике эффективных педагогических технологий:</a:t>
            </a:r>
          </a:p>
          <a:p>
            <a:r>
              <a:rPr lang="ru-RU" sz="1800" b="1" dirty="0" err="1" smtClean="0">
                <a:solidFill>
                  <a:srgbClr val="FF0000"/>
                </a:solidFill>
              </a:rPr>
              <a:t>здоровьесберегающие</a:t>
            </a:r>
            <a:r>
              <a:rPr lang="ru-RU" sz="1800" b="1" dirty="0" smtClean="0">
                <a:solidFill>
                  <a:srgbClr val="FF0000"/>
                </a:solidFill>
              </a:rPr>
              <a:t> технологии</a:t>
            </a:r>
            <a:r>
              <a:rPr lang="ru-RU" sz="1800" dirty="0" smtClean="0"/>
              <a:t>: пальчиковая гимнастика А.П.Савиной, методы оздоровления, занятия в спортивных кружках и секциях, гимнастика для глаз </a:t>
            </a:r>
            <a:r>
              <a:rPr lang="ru-RU" sz="1800" dirty="0" err="1" smtClean="0"/>
              <a:t>Е.А.Каралашвили</a:t>
            </a:r>
            <a:r>
              <a:rPr lang="ru-RU" sz="1800" dirty="0" smtClean="0"/>
              <a:t>, различные дыхательные упражнения, элементы </a:t>
            </a:r>
            <a:r>
              <a:rPr lang="ru-RU" sz="1800" dirty="0" err="1" smtClean="0"/>
              <a:t>самомассажа</a:t>
            </a:r>
            <a:r>
              <a:rPr lang="ru-RU" sz="1800" dirty="0" smtClean="0"/>
              <a:t>, прогулки, пешеходные экскурсии.</a:t>
            </a:r>
          </a:p>
          <a:p>
            <a:r>
              <a:rPr lang="ru-RU" sz="1800" dirty="0" smtClean="0"/>
              <a:t>- </a:t>
            </a:r>
            <a:r>
              <a:rPr lang="ru-RU" sz="1800" b="1" dirty="0" smtClean="0">
                <a:solidFill>
                  <a:srgbClr val="FF0000"/>
                </a:solidFill>
              </a:rPr>
              <a:t>игровые технологии</a:t>
            </a:r>
            <a:r>
              <a:rPr lang="ru-RU" sz="1800" dirty="0" smtClean="0"/>
              <a:t> (коррекционно-развивающие игры и упражнения);</a:t>
            </a:r>
          </a:p>
          <a:p>
            <a:r>
              <a:rPr lang="ru-RU" sz="1800" dirty="0" smtClean="0"/>
              <a:t>- </a:t>
            </a:r>
            <a:r>
              <a:rPr lang="ru-RU" sz="1800" b="1" dirty="0" smtClean="0">
                <a:solidFill>
                  <a:srgbClr val="FF0000"/>
                </a:solidFill>
              </a:rPr>
              <a:t>коллективный способ обучения и воспитания </a:t>
            </a:r>
            <a:r>
              <a:rPr lang="ru-RU" sz="1800" dirty="0" smtClean="0"/>
              <a:t>(КСО);</a:t>
            </a:r>
          </a:p>
          <a:p>
            <a:r>
              <a:rPr lang="ru-RU" sz="1800" dirty="0" smtClean="0"/>
              <a:t>- </a:t>
            </a:r>
            <a:r>
              <a:rPr lang="ru-RU" sz="1800" b="1" dirty="0" smtClean="0">
                <a:solidFill>
                  <a:srgbClr val="FF0000"/>
                </a:solidFill>
              </a:rPr>
              <a:t>поэтапное формирование умственных действий;</a:t>
            </a:r>
          </a:p>
          <a:p>
            <a:r>
              <a:rPr lang="ru-RU" sz="1800" b="1" dirty="0" smtClean="0">
                <a:solidFill>
                  <a:srgbClr val="FF0000"/>
                </a:solidFill>
              </a:rPr>
              <a:t>- </a:t>
            </a:r>
            <a:r>
              <a:rPr lang="ru-RU" sz="1800" b="1" dirty="0" err="1" smtClean="0">
                <a:solidFill>
                  <a:srgbClr val="FF0000"/>
                </a:solidFill>
              </a:rPr>
              <a:t>разноуровневое</a:t>
            </a:r>
            <a:r>
              <a:rPr lang="ru-RU" sz="1800" b="1" dirty="0" smtClean="0">
                <a:solidFill>
                  <a:srgbClr val="FF0000"/>
                </a:solidFill>
              </a:rPr>
              <a:t> обучение;</a:t>
            </a:r>
          </a:p>
          <a:p>
            <a:r>
              <a:rPr lang="ru-RU" sz="1800" b="1" dirty="0" smtClean="0">
                <a:solidFill>
                  <a:srgbClr val="FF0000"/>
                </a:solidFill>
              </a:rPr>
              <a:t>- технологию индивидуализированного обучения Р. А. </a:t>
            </a:r>
            <a:r>
              <a:rPr lang="ru-RU" sz="1800" b="1" dirty="0" err="1" smtClean="0">
                <a:solidFill>
                  <a:srgbClr val="FF0000"/>
                </a:solidFill>
              </a:rPr>
              <a:t>Кистеневой</a:t>
            </a:r>
            <a:r>
              <a:rPr lang="ru-RU" sz="1800" b="1" dirty="0" smtClean="0">
                <a:solidFill>
                  <a:srgbClr val="FF0000"/>
                </a:solidFill>
              </a:rPr>
              <a:t>.</a:t>
            </a:r>
          </a:p>
          <a:p>
            <a:r>
              <a:rPr lang="ru-RU" sz="1800" b="1" dirty="0" smtClean="0">
                <a:solidFill>
                  <a:srgbClr val="FF0000"/>
                </a:solidFill>
              </a:rPr>
              <a:t>- элементы ИКТ;</a:t>
            </a:r>
          </a:p>
          <a:p>
            <a:endParaRPr lang="ru-RU" sz="1800" b="1" dirty="0">
              <a:solidFill>
                <a:srgbClr val="7030A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20688"/>
            <a:ext cx="8229600" cy="5703912"/>
          </a:xfrm>
        </p:spPr>
        <p:txBody>
          <a:bodyPr>
            <a:normAutofit/>
          </a:bodyPr>
          <a:lstStyle/>
          <a:p>
            <a:r>
              <a:rPr lang="ru-RU" sz="1800" b="1" dirty="0" err="1" smtClean="0">
                <a:solidFill>
                  <a:srgbClr val="FF0000"/>
                </a:solidFill>
              </a:rPr>
              <a:t>Здоровьесберегающая</a:t>
            </a:r>
            <a:r>
              <a:rPr lang="ru-RU" sz="1800" b="1" dirty="0" smtClean="0">
                <a:solidFill>
                  <a:srgbClr val="FF0000"/>
                </a:solidFill>
              </a:rPr>
              <a:t> технология </a:t>
            </a:r>
            <a:r>
              <a:rPr lang="ru-RU" sz="1800" b="1" dirty="0" smtClean="0">
                <a:solidFill>
                  <a:srgbClr val="7030A0"/>
                </a:solidFill>
              </a:rPr>
              <a:t>– это система мер, направленных на сохранение здоровья ребенка на всех этапах его обучения и развития, формирование у него необходимых знаний, умений, навыков по здоровому образу жизни.</a:t>
            </a:r>
          </a:p>
          <a:p>
            <a:endParaRPr lang="ru-RU" dirty="0"/>
          </a:p>
        </p:txBody>
      </p:sp>
      <p:pic>
        <p:nvPicPr>
          <p:cNvPr id="6" name="Содержимое 3" descr="здоровьесберегающие технологии.jpg"/>
          <p:cNvPicPr>
            <a:picLocks noChangeAspect="1"/>
          </p:cNvPicPr>
          <p:nvPr/>
        </p:nvPicPr>
        <p:blipFill>
          <a:blip r:embed="rId2" cstate="print"/>
          <a:stretch>
            <a:fillRect/>
          </a:stretch>
        </p:blipFill>
        <p:spPr>
          <a:xfrm>
            <a:off x="683568" y="1844824"/>
            <a:ext cx="8064896" cy="468052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дых гимнастика.jpg"/>
          <p:cNvPicPr>
            <a:picLocks noGrp="1" noChangeAspect="1"/>
          </p:cNvPicPr>
          <p:nvPr>
            <p:ph idx="1"/>
          </p:nvPr>
        </p:nvPicPr>
        <p:blipFill>
          <a:blip r:embed="rId2" cstate="print"/>
          <a:stretch>
            <a:fillRect/>
          </a:stretch>
        </p:blipFill>
        <p:spPr>
          <a:xfrm>
            <a:off x="467544" y="701722"/>
            <a:ext cx="8064895" cy="5622879"/>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1916832"/>
            <a:ext cx="8229600" cy="4389120"/>
          </a:xfrm>
        </p:spPr>
        <p:txBody>
          <a:bodyPr>
            <a:normAutofit/>
          </a:bodyPr>
          <a:lstStyle/>
          <a:p>
            <a:endParaRPr lang="ru-RU" sz="2400" b="1" dirty="0" smtClean="0">
              <a:solidFill>
                <a:srgbClr val="FF0000"/>
              </a:solidFill>
            </a:endParaRPr>
          </a:p>
          <a:p>
            <a:endParaRPr lang="ru-RU" dirty="0"/>
          </a:p>
        </p:txBody>
      </p:sp>
      <p:pic>
        <p:nvPicPr>
          <p:cNvPr id="4" name="Рисунок 3" descr="пальч гимнас.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корринирущая гимнастика.jpg"/>
          <p:cNvPicPr>
            <a:picLocks noGrp="1" noChangeAspect="1"/>
          </p:cNvPicPr>
          <p:nvPr>
            <p:ph idx="1"/>
          </p:nvPr>
        </p:nvPicPr>
        <p:blipFill>
          <a:blip r:embed="rId2" cstate="print"/>
          <a:stretch>
            <a:fillRect/>
          </a:stretch>
        </p:blipFill>
        <p:spPr>
          <a:xfrm>
            <a:off x="827584" y="545959"/>
            <a:ext cx="7704856" cy="5778642"/>
          </a:xfr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245</TotalTime>
  <Words>1158</Words>
  <Application>Microsoft Office PowerPoint</Application>
  <PresentationFormat>Экран (4:3)</PresentationFormat>
  <Paragraphs>62</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Трек</vt:lpstr>
      <vt:lpstr> Семинар – практикум  «Использование инновационных образовательных технологий в работе с детьми с ОВЗ».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Сказочная имидж-терапия </vt:lpstr>
      <vt:lpstr>Слайд 13</vt:lpstr>
      <vt:lpstr>Сказочная куклотерапия </vt:lpstr>
      <vt:lpstr>Слайд 15</vt:lpstr>
      <vt:lpstr>Изотерапия, то есть терапия рисованием.</vt:lpstr>
      <vt:lpstr>Гарденотерапия </vt:lpstr>
      <vt:lpstr>Фототерапия  </vt:lpstr>
      <vt:lpstr> Компьютерные технологии </vt:lpstr>
      <vt:lpstr>Слайд 20</vt:lpstr>
      <vt:lpstr>Список литературы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Семинар – практикум  «Внедрение инновационных методов воспитательно-образовательного процесса в систему коррекционной работы ДОУ».</dc:title>
  <dc:creator>1</dc:creator>
  <cp:lastModifiedBy>1</cp:lastModifiedBy>
  <cp:revision>29</cp:revision>
  <dcterms:created xsi:type="dcterms:W3CDTF">2017-11-16T11:38:32Z</dcterms:created>
  <dcterms:modified xsi:type="dcterms:W3CDTF">2017-11-18T06:37:04Z</dcterms:modified>
</cp:coreProperties>
</file>